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4"/>
  </p:sldMasterIdLst>
  <p:notesMasterIdLst>
    <p:notesMasterId r:id="rId15"/>
  </p:notesMasterIdLst>
  <p:handoutMasterIdLst>
    <p:handoutMasterId r:id="rId16"/>
  </p:handoutMasterIdLst>
  <p:sldIdLst>
    <p:sldId id="289" r:id="rId5"/>
    <p:sldId id="288" r:id="rId6"/>
    <p:sldId id="276" r:id="rId7"/>
    <p:sldId id="261" r:id="rId8"/>
    <p:sldId id="290" r:id="rId9"/>
    <p:sldId id="291" r:id="rId10"/>
    <p:sldId id="257" r:id="rId11"/>
    <p:sldId id="292" r:id="rId12"/>
    <p:sldId id="293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94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16356-3B28-4AAF-8099-7941810E2475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DA344-5FA2-43F7-9D95-CA56C82B0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62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44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634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45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440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355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2444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047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434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15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65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95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4AAEB19-4B49-2801-9B15-7682CDF04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D23C3EC-28B3-4644-8BE5-3288734B4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7468" y="486137"/>
            <a:ext cx="5427584" cy="3599727"/>
          </a:xfrm>
        </p:spPr>
        <p:txBody>
          <a:bodyPr anchor="b" anchorCtr="0">
            <a:noAutofit/>
          </a:bodyPr>
          <a:lstStyle>
            <a:lvl1pPr algn="l">
              <a:defRPr sz="44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64FCBF4-90E6-FFAA-143D-3A01CE5256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24774" y="-6713"/>
            <a:ext cx="6578801" cy="6894576"/>
          </a:xfrm>
          <a:custGeom>
            <a:avLst/>
            <a:gdLst>
              <a:gd name="connsiteX0" fmla="*/ 0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0 w 6613525"/>
              <a:gd name="connsiteY4" fmla="*/ 0 h 6858000"/>
              <a:gd name="connsiteX0" fmla="*/ 1875099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1875099 w 6613525"/>
              <a:gd name="connsiteY4" fmla="*/ 0 h 6858000"/>
              <a:gd name="connsiteX0" fmla="*/ 1840375 w 6578801"/>
              <a:gd name="connsiteY0" fmla="*/ 0 h 6869575"/>
              <a:gd name="connsiteX1" fmla="*/ 6578801 w 6578801"/>
              <a:gd name="connsiteY1" fmla="*/ 0 h 6869575"/>
              <a:gd name="connsiteX2" fmla="*/ 6578801 w 6578801"/>
              <a:gd name="connsiteY2" fmla="*/ 6858000 h 6869575"/>
              <a:gd name="connsiteX3" fmla="*/ 0 w 6578801"/>
              <a:gd name="connsiteY3" fmla="*/ 6869575 h 6869575"/>
              <a:gd name="connsiteX4" fmla="*/ 1840375 w 6578801"/>
              <a:gd name="connsiteY4" fmla="*/ 0 h 686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8801" h="6869575">
                <a:moveTo>
                  <a:pt x="1840375" y="0"/>
                </a:moveTo>
                <a:lnTo>
                  <a:pt x="6578801" y="0"/>
                </a:lnTo>
                <a:lnTo>
                  <a:pt x="6578801" y="6858000"/>
                </a:lnTo>
                <a:lnTo>
                  <a:pt x="0" y="6869575"/>
                </a:lnTo>
                <a:lnTo>
                  <a:pt x="1840375" y="0"/>
                </a:lnTo>
                <a:close/>
              </a:path>
            </a:pathLst>
          </a:custGeom>
        </p:spPr>
        <p:txBody>
          <a:bodyPr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40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E1BBEEFE-AE8A-8083-54B6-DBE9BC0E9F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42863" y="0"/>
            <a:ext cx="4658392" cy="6858000"/>
          </a:xfrm>
          <a:custGeom>
            <a:avLst/>
            <a:gdLst>
              <a:gd name="connsiteX0" fmla="*/ 0 w 4658392"/>
              <a:gd name="connsiteY0" fmla="*/ 0 h 6858000"/>
              <a:gd name="connsiteX1" fmla="*/ 4658392 w 4658392"/>
              <a:gd name="connsiteY1" fmla="*/ 0 h 6858000"/>
              <a:gd name="connsiteX2" fmla="*/ 2820797 w 4658392"/>
              <a:gd name="connsiteY2" fmla="*/ 6858000 h 6858000"/>
              <a:gd name="connsiteX3" fmla="*/ 0 w 4658392"/>
              <a:gd name="connsiteY3" fmla="*/ 6858000 h 6858000"/>
              <a:gd name="connsiteX4" fmla="*/ 0 w 465839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58392" h="6858000">
                <a:moveTo>
                  <a:pt x="0" y="0"/>
                </a:moveTo>
                <a:lnTo>
                  <a:pt x="4658392" y="0"/>
                </a:lnTo>
                <a:lnTo>
                  <a:pt x="282079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FF31D-04D7-B1F4-53B1-AA4170602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9F040EF-92FF-AEA1-BBA6-A4B739E11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A59A84-C321-FDF9-555F-1FB322EBB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09286"/>
            <a:ext cx="3200400" cy="5617193"/>
          </a:xfrm>
        </p:spPr>
        <p:txBody>
          <a:bodyPr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023412" y="509286"/>
            <a:ext cx="4328932" cy="561719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60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40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20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60CD5A6-A0E4-A658-65B1-0D6C0533166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48813" y="-22860"/>
            <a:ext cx="2651760" cy="6903720"/>
          </a:xfrm>
        </p:spPr>
        <p:txBody>
          <a:bodyPr lIns="182880" tIns="274320" rIns="18288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005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6EC6AF9-CC07-5258-9160-8C6391530C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BC6DCCE-3025-75FB-9405-8D51DCD63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516CCC3-736F-49AC-F079-9A090DAA8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3BF578A-ADDB-6713-E5AD-0FF27EDC2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743671"/>
            <a:ext cx="9144000" cy="3361254"/>
          </a:xfrm>
        </p:spPr>
        <p:txBody>
          <a:bodyPr anchor="b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7620" y="4766434"/>
            <a:ext cx="12207240" cy="2121408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528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CBD635-4863-B127-5668-D2C7DA8CDE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629720-DD91-8012-686D-AABA43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0911820" y="0"/>
            <a:ext cx="913577" cy="68580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70117" y="185195"/>
            <a:ext cx="6930838" cy="150549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B27827-7491-B1C2-D9C5-975A9FF66E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8788" y="-22860"/>
            <a:ext cx="3291840" cy="6903720"/>
          </a:xfrm>
        </p:spPr>
        <p:txBody>
          <a:bodyPr lIns="182880" tIns="274320" rIns="18288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D4D4555-A25D-09B6-36AF-5977189F2DD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970116" y="2022395"/>
            <a:ext cx="6941703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1800"/>
            </a:lvl1pPr>
            <a:lvl2pPr>
              <a:spcBef>
                <a:spcPts val="1000"/>
              </a:spcBef>
              <a:spcAft>
                <a:spcPts val="1500"/>
              </a:spcAft>
              <a:defRPr sz="1800"/>
            </a:lvl2pPr>
            <a:lvl3pPr>
              <a:spcBef>
                <a:spcPts val="1000"/>
              </a:spcBef>
              <a:spcAft>
                <a:spcPts val="1500"/>
              </a:spcAft>
              <a:defRPr sz="1800"/>
            </a:lvl3pPr>
            <a:lvl4pPr>
              <a:spcBef>
                <a:spcPts val="1000"/>
              </a:spcBef>
              <a:spcAft>
                <a:spcPts val="1500"/>
              </a:spcAft>
              <a:defRPr sz="1800"/>
            </a:lvl4pPr>
            <a:lvl5pPr>
              <a:spcBef>
                <a:spcPts val="1000"/>
              </a:spcBef>
              <a:spcAft>
                <a:spcPts val="1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23740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0">
            <a:extLst>
              <a:ext uri="{FF2B5EF4-FFF2-40B4-BE49-F238E27FC236}">
                <a16:creationId xmlns:a16="http://schemas.microsoft.com/office/drawing/2014/main" id="{C4293765-78A6-5206-26C2-E8817B283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7470792" cy="6858000"/>
          </a:xfrm>
          <a:custGeom>
            <a:avLst/>
            <a:gdLst>
              <a:gd name="connsiteX0" fmla="*/ 0 w 7470792"/>
              <a:gd name="connsiteY0" fmla="*/ 0 h 6858000"/>
              <a:gd name="connsiteX1" fmla="*/ 7470792 w 7470792"/>
              <a:gd name="connsiteY1" fmla="*/ 0 h 6858000"/>
              <a:gd name="connsiteX2" fmla="*/ 5633197 w 7470792"/>
              <a:gd name="connsiteY2" fmla="*/ 6858000 h 6858000"/>
              <a:gd name="connsiteX3" fmla="*/ 0 w 747079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70792" h="6858000">
                <a:moveTo>
                  <a:pt x="0" y="0"/>
                </a:moveTo>
                <a:lnTo>
                  <a:pt x="7470792" y="0"/>
                </a:lnTo>
                <a:lnTo>
                  <a:pt x="56331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n>
                <a:noFill/>
              </a:ln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4E351F-7451-86A3-5271-0D00B9EFA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860223-A40E-30ED-6832-0825A930B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0B6907E-F17B-783E-D454-DFC62D097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B12211-7E94-9534-6F2D-2AFD2EBE3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6580245-E985-EC3F-9385-D0F517F0C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5A82A3-E3DF-978F-4BD7-10E0F1075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EDC40AE-D1CB-7535-22E2-E6D910FB82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685800"/>
            <a:ext cx="9144000" cy="3136738"/>
          </a:xfrm>
        </p:spPr>
        <p:txBody>
          <a:bodyPr anchor="b">
            <a:noAutofit/>
          </a:bodyPr>
          <a:lstStyle>
            <a:lvl1pPr algn="ctr">
              <a:defRPr sz="44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978800"/>
            <a:ext cx="9144000" cy="1965960"/>
          </a:xfrm>
        </p:spPr>
        <p:txBody>
          <a:bodyPr>
            <a:noAutofit/>
          </a:bodyPr>
          <a:lstStyle>
            <a:lvl1pPr marL="0" indent="0" algn="ctr">
              <a:buNone/>
              <a:defRPr sz="1800" b="1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355955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1843C0D-8C0B-0B3C-7014-7B7217C00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B715CF-E60F-DDAE-369E-BCC2CE4FF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BD8F5F-4228-6BB9-5EA6-553590898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721F95-97C0-7151-B9F6-C088CEA1A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78AD50A-9C6A-454B-0CAD-EAB5184401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10" y="0"/>
            <a:ext cx="7816995" cy="6858000"/>
          </a:xfrm>
          <a:custGeom>
            <a:avLst/>
            <a:gdLst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0 w 7813675"/>
              <a:gd name="connsiteY3" fmla="*/ 6903720 h 6903720"/>
              <a:gd name="connsiteX4" fmla="*/ 0 w 7813675"/>
              <a:gd name="connsiteY4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798854 w 7813675"/>
              <a:gd name="connsiteY3" fmla="*/ 686716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7803"/>
              <a:gd name="connsiteX1" fmla="*/ 7813675 w 7813675"/>
              <a:gd name="connsiteY1" fmla="*/ 0 h 6907803"/>
              <a:gd name="connsiteX2" fmla="*/ 7813675 w 7813675"/>
              <a:gd name="connsiteY2" fmla="*/ 6903720 h 6907803"/>
              <a:gd name="connsiteX3" fmla="*/ 809014 w 7813675"/>
              <a:gd name="connsiteY3" fmla="*/ 6907803 h 6907803"/>
              <a:gd name="connsiteX4" fmla="*/ 0 w 7813675"/>
              <a:gd name="connsiteY4" fmla="*/ 6903720 h 6907803"/>
              <a:gd name="connsiteX5" fmla="*/ 0 w 7813675"/>
              <a:gd name="connsiteY5" fmla="*/ 0 h 6907803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8748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8748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9891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740434 w 7813675"/>
              <a:gd name="connsiteY3" fmla="*/ 689891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7385"/>
              <a:gd name="connsiteX1" fmla="*/ 7813675 w 7813675"/>
              <a:gd name="connsiteY1" fmla="*/ 0 h 6907385"/>
              <a:gd name="connsiteX2" fmla="*/ 7813675 w 7813675"/>
              <a:gd name="connsiteY2" fmla="*/ 6903720 h 6907385"/>
              <a:gd name="connsiteX3" fmla="*/ 6359380 w 7813675"/>
              <a:gd name="connsiteY3" fmla="*/ 6907385 h 6907385"/>
              <a:gd name="connsiteX4" fmla="*/ 740434 w 7813675"/>
              <a:gd name="connsiteY4" fmla="*/ 6898913 h 6907385"/>
              <a:gd name="connsiteX5" fmla="*/ 0 w 7813675"/>
              <a:gd name="connsiteY5" fmla="*/ 6903720 h 6907385"/>
              <a:gd name="connsiteX6" fmla="*/ 0 w 7813675"/>
              <a:gd name="connsiteY6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3320 w 7816995"/>
              <a:gd name="connsiteY5" fmla="*/ 690372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2899555 w 7816995"/>
              <a:gd name="connsiteY2" fmla="*/ 464820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16995" h="6907385">
                <a:moveTo>
                  <a:pt x="3320" y="0"/>
                </a:moveTo>
                <a:lnTo>
                  <a:pt x="7816995" y="0"/>
                </a:lnTo>
                <a:lnTo>
                  <a:pt x="2899555" y="4648200"/>
                </a:lnTo>
                <a:lnTo>
                  <a:pt x="6362700" y="6907385"/>
                </a:lnTo>
                <a:lnTo>
                  <a:pt x="743754" y="6898913"/>
                </a:lnTo>
                <a:lnTo>
                  <a:pt x="2876060" y="4644390"/>
                </a:lnTo>
                <a:cubicBezTo>
                  <a:pt x="1610033" y="3689302"/>
                  <a:pt x="1117437" y="3324763"/>
                  <a:pt x="0" y="2510645"/>
                </a:cubicBezTo>
                <a:cubicBezTo>
                  <a:pt x="1107" y="1673763"/>
                  <a:pt x="2213" y="836882"/>
                  <a:pt x="3320" y="0"/>
                </a:cubicBezTo>
                <a:close/>
              </a:path>
            </a:pathLst>
          </a:custGeom>
          <a:solidFill>
            <a:schemeClr val="tx2"/>
          </a:solidFill>
          <a:ln w="22225">
            <a:noFill/>
          </a:ln>
        </p:spPr>
        <p:txBody>
          <a:bodyPr lIns="274320" tIns="274320"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992" y="731562"/>
            <a:ext cx="4902843" cy="3526778"/>
          </a:xfrm>
          <a:noFill/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80992" y="4373217"/>
            <a:ext cx="4902843" cy="1753221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000"/>
              </a:spcBef>
              <a:defRPr sz="1600">
                <a:solidFill>
                  <a:schemeClr val="tx1"/>
                </a:solidFill>
              </a:defRPr>
            </a:lvl2pPr>
            <a:lvl3pPr>
              <a:spcBef>
                <a:spcPts val="1000"/>
              </a:spcBef>
              <a:defRPr sz="1400">
                <a:solidFill>
                  <a:schemeClr val="tx1"/>
                </a:solidFill>
              </a:defRPr>
            </a:lvl3pPr>
            <a:lvl4pPr>
              <a:spcBef>
                <a:spcPts val="1000"/>
              </a:spcBef>
              <a:defRPr sz="1200">
                <a:solidFill>
                  <a:schemeClr val="tx1"/>
                </a:solidFill>
              </a:defRPr>
            </a:lvl4pPr>
            <a:lvl5pPr>
              <a:spcBef>
                <a:spcPts val="100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5396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9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38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2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0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26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31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8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63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D6D8061D-18C3-4F4F-85EF-561633F5875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65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3" r:id="rId15"/>
    <p:sldLayoutId id="2147483684" r:id="rId16"/>
    <p:sldLayoutId id="214748369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336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36">
          <p15:clr>
            <a:srgbClr val="F26B43"/>
          </p15:clr>
        </p15:guide>
        <p15:guide id="6" pos="7344">
          <p15:clr>
            <a:srgbClr val="F26B43"/>
          </p15:clr>
        </p15:guide>
        <p15:guide id="7" pos="720">
          <p15:clr>
            <a:srgbClr val="F26B43"/>
          </p15:clr>
        </p15:guide>
        <p15:guide id="8" pos="6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ahmed-elzayat-a83047237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221245A-B93D-45A8-B0FA-EC2AEE26E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 descr="A bridge over a body of water&#10;&#10;Description automatically generated">
            <a:extLst>
              <a:ext uri="{FF2B5EF4-FFF2-40B4-BE49-F238E27FC236}">
                <a16:creationId xmlns:a16="http://schemas.microsoft.com/office/drawing/2014/main" id="{5B470698-8059-3A15-4C20-A5A376DDA8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A60A95D1-194E-4E4E-8C67-30F91F8E7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0"/>
            <a:ext cx="8521995" cy="6858000"/>
          </a:xfrm>
          <a:prstGeom prst="rect">
            <a:avLst/>
          </a:prstGeom>
          <a:gradFill>
            <a:gsLst>
              <a:gs pos="58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6FEC93CF-2672-7D78-F278-58C5E012E0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4900" y="871538"/>
            <a:ext cx="6515100" cy="32029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i="1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dam selection project by </a:t>
            </a:r>
            <a:r>
              <a:rPr lang="en-US" sz="5600" i="1" kern="1200" cap="all" baseline="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ahmed</a:t>
            </a:r>
            <a:r>
              <a:rPr lang="en-US" sz="5600" i="1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600" i="1" kern="1200" cap="all" baseline="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elzayat</a:t>
            </a:r>
            <a:endParaRPr lang="en-US" sz="5600" i="1" kern="1200" cap="all" baseline="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4C0A835-9AC9-4D0F-A529-BE4789E12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39206" y="3065930"/>
            <a:ext cx="2852793" cy="379776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CF67ECC-797A-4CA0-87E3-360466498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172700" y="0"/>
            <a:ext cx="1358310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899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 anchor="t">
            <a:normAutofit/>
          </a:bodyPr>
          <a:lstStyle/>
          <a:p>
            <a:r>
              <a:rPr lang="en-US" dirty="0">
                <a:hlinkClick r:id="rId3"/>
              </a:rPr>
              <a:t>LinkedIn</a:t>
            </a:r>
            <a:endParaRPr lang="en-US" dirty="0"/>
          </a:p>
        </p:txBody>
      </p:sp>
      <p:pic>
        <p:nvPicPr>
          <p:cNvPr id="7" name="Picture Placeholder 6" descr="A bridge over a body of water&#10;&#10;Description automatically generated">
            <a:extLst>
              <a:ext uri="{FF2B5EF4-FFF2-40B4-BE49-F238E27FC236}">
                <a16:creationId xmlns:a16="http://schemas.microsoft.com/office/drawing/2014/main" id="{857E0742-29A7-6F7A-7766-9337D6507C2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1" r="120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B2BAECB-35E2-4DD9-8B8C-22D215DD0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 descr="A dam on the water&#10;&#10;Description automatically generated">
            <a:extLst>
              <a:ext uri="{FF2B5EF4-FFF2-40B4-BE49-F238E27FC236}">
                <a16:creationId xmlns:a16="http://schemas.microsoft.com/office/drawing/2014/main" id="{A45796FC-749D-DA8C-FF87-FCE9D4398AE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1" r="32371" b="-2"/>
          <a:stretch/>
        </p:blipFill>
        <p:spPr>
          <a:xfrm>
            <a:off x="6938682" y="10"/>
            <a:ext cx="5253320" cy="6857990"/>
          </a:xfrm>
          <a:custGeom>
            <a:avLst/>
            <a:gdLst/>
            <a:ahLst/>
            <a:cxnLst/>
            <a:rect l="l" t="t" r="r" b="b"/>
            <a:pathLst>
              <a:path w="5253320" h="6858000">
                <a:moveTo>
                  <a:pt x="722088" y="0"/>
                </a:moveTo>
                <a:lnTo>
                  <a:pt x="5253320" y="0"/>
                </a:lnTo>
                <a:lnTo>
                  <a:pt x="52533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467834"/>
            <a:ext cx="6132605" cy="17384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AGENDA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5528235" y="0"/>
            <a:ext cx="6663765" cy="99209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2" y="2206255"/>
            <a:ext cx="5487146" cy="4118345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Steps</a:t>
            </a:r>
            <a:endParaRPr lang="en-US"/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Recommendations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351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096EABF-579F-4307-8952-04905085F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building on the side of a wall&#10;&#10;Description automatically generated">
            <a:extLst>
              <a:ext uri="{FF2B5EF4-FFF2-40B4-BE49-F238E27FC236}">
                <a16:creationId xmlns:a16="http://schemas.microsoft.com/office/drawing/2014/main" id="{1B6035F8-D5F0-C9C4-16D7-6F9DEA3A78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66" r="1" b="15771"/>
          <a:stretch/>
        </p:blipFill>
        <p:spPr>
          <a:xfrm>
            <a:off x="-33559" y="-3643"/>
            <a:ext cx="12225558" cy="6861643"/>
          </a:xfrm>
          <a:prstGeom prst="rect">
            <a:avLst/>
          </a:prstGeom>
        </p:spPr>
      </p:pic>
      <p:sp>
        <p:nvSpPr>
          <p:cNvPr id="27" name="Rectangle 23">
            <a:extLst>
              <a:ext uri="{FF2B5EF4-FFF2-40B4-BE49-F238E27FC236}">
                <a16:creationId xmlns:a16="http://schemas.microsoft.com/office/drawing/2014/main" id="{233D9D3E-2FB8-42AA-B5E5-1EAB4DA920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3556" y="-14280"/>
            <a:ext cx="4615080" cy="6872278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2240216 w 5664007"/>
              <a:gd name="connsiteY0" fmla="*/ 0 h 6857998"/>
              <a:gd name="connsiteX1" fmla="*/ 5664007 w 5664007"/>
              <a:gd name="connsiteY1" fmla="*/ 0 h 6857998"/>
              <a:gd name="connsiteX2" fmla="*/ 5664007 w 5664007"/>
              <a:gd name="connsiteY2" fmla="*/ 6857998 h 6857998"/>
              <a:gd name="connsiteX3" fmla="*/ 0 w 5664007"/>
              <a:gd name="connsiteY3" fmla="*/ 6846045 h 6857998"/>
              <a:gd name="connsiteX4" fmla="*/ 2240216 w 5664007"/>
              <a:gd name="connsiteY4" fmla="*/ 0 h 6857998"/>
              <a:gd name="connsiteX0" fmla="*/ 2170935 w 5594726"/>
              <a:gd name="connsiteY0" fmla="*/ 0 h 6865085"/>
              <a:gd name="connsiteX1" fmla="*/ 5594726 w 5594726"/>
              <a:gd name="connsiteY1" fmla="*/ 0 h 6865085"/>
              <a:gd name="connsiteX2" fmla="*/ 5594726 w 5594726"/>
              <a:gd name="connsiteY2" fmla="*/ 6857998 h 6865085"/>
              <a:gd name="connsiteX3" fmla="*/ 0 w 5594726"/>
              <a:gd name="connsiteY3" fmla="*/ 6865085 h 6865085"/>
              <a:gd name="connsiteX4" fmla="*/ 2170935 w 5594726"/>
              <a:gd name="connsiteY4" fmla="*/ 0 h 6865085"/>
              <a:gd name="connsiteX0" fmla="*/ 2170935 w 5594726"/>
              <a:gd name="connsiteY0" fmla="*/ 0 h 6868625"/>
              <a:gd name="connsiteX1" fmla="*/ 5594726 w 5594726"/>
              <a:gd name="connsiteY1" fmla="*/ 0 h 6868625"/>
              <a:gd name="connsiteX2" fmla="*/ 5594726 w 5594726"/>
              <a:gd name="connsiteY2" fmla="*/ 6868625 h 6868625"/>
              <a:gd name="connsiteX3" fmla="*/ 0 w 5594726"/>
              <a:gd name="connsiteY3" fmla="*/ 6865085 h 6868625"/>
              <a:gd name="connsiteX4" fmla="*/ 2170935 w 5594726"/>
              <a:gd name="connsiteY4" fmla="*/ 0 h 686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94726" h="6868625">
                <a:moveTo>
                  <a:pt x="2170935" y="0"/>
                </a:moveTo>
                <a:lnTo>
                  <a:pt x="5594726" y="0"/>
                </a:lnTo>
                <a:lnTo>
                  <a:pt x="5594726" y="6868625"/>
                </a:lnTo>
                <a:lnTo>
                  <a:pt x="0" y="6865085"/>
                </a:lnTo>
                <a:lnTo>
                  <a:pt x="2170935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399" y="1040003"/>
            <a:ext cx="3281149" cy="31501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0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Steps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9FBE6D3-8499-4BE7-8C12-1BA9F0150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-33558" y="0"/>
            <a:ext cx="6705601" cy="8096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35C1B90-3208-4854-BFDE-310A02639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514060" y="1"/>
            <a:ext cx="510363" cy="685799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FB20B9B-B58D-4A05-87A2-6F8C78BD7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602477" y="365123"/>
            <a:ext cx="589522" cy="649287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8CC7CE6-73AD-436F-BC95-066CC9506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9340702" y="-10737"/>
            <a:ext cx="2851297" cy="16800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192C383-6990-4C74-A5FF-EAB4A1EA2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33557" y="6045958"/>
            <a:ext cx="6876857" cy="81204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088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pPr marL="0" marR="0">
              <a:lnSpc>
                <a:spcPct val="107000"/>
              </a:lnSpc>
              <a:spcBef>
                <a:spcPts val="800"/>
              </a:spcBef>
              <a:spcAft>
                <a:spcPts val="400"/>
              </a:spcAft>
            </a:pPr>
            <a:r>
              <a:rPr lang="en-US" sz="3600" b="1" kern="10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Collect basic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a. Hydrology data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Water flow speed: This data can be obtained from the Ministry of Water Resources and Irrigation.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Water Rise: Track water levels throughout the year to see how high they are in the proposed areas.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B. Demographic data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Population Density: Get the latest data from the Central Agency for Public Mobilization and Statistics. This data is important to assess the impact of the dam on local communities.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C. Environmental data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Environmental Studies: Includes the impacts of dam construction on the local environment and river ecosystem.</a:t>
            </a:r>
          </a:p>
        </p:txBody>
      </p:sp>
      <p:pic>
        <p:nvPicPr>
          <p:cNvPr id="7" name="Picture Placeholder 6" descr="A water flowing from a dam&#10;&#10;Description automatically generated">
            <a:extLst>
              <a:ext uri="{FF2B5EF4-FFF2-40B4-BE49-F238E27FC236}">
                <a16:creationId xmlns:a16="http://schemas.microsoft.com/office/drawing/2014/main" id="{934FAF4E-482C-C3F2-543A-7EC5DC7393F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0" r="182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ctr"/>
          <a:lstStyle/>
          <a:p>
            <a:pPr marL="0" marR="0" algn="ctr">
              <a:lnSpc>
                <a:spcPct val="107000"/>
              </a:lnSpc>
              <a:spcBef>
                <a:spcPts val="800"/>
              </a:spcBef>
              <a:spcAft>
                <a:spcPts val="400"/>
              </a:spcAft>
            </a:pPr>
            <a:r>
              <a:rPr lang="en-US" sz="1800" b="1" kern="10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Analyze data using </a:t>
            </a:r>
            <a:r>
              <a:rPr lang="en-US" sz="1800" b="1" kern="100" dirty="0" err="1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ArchMab</a:t>
            </a:r>
            <a:r>
              <a:rPr lang="en-US" sz="1800" b="1" kern="10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a. Data Entry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Enter all collected data into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ArchMab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software.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B. Perform analysis.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Evaluate: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storage capacity of the dam: based on the height and speed of water flow.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Environmental Impact: Assess the potential impact on the environment and ecosystem.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Socio-economic impact: Analyze the impact of the dam on local communities in terms of potential displacement and economic benefits.</a:t>
            </a:r>
          </a:p>
        </p:txBody>
      </p:sp>
      <p:pic>
        <p:nvPicPr>
          <p:cNvPr id="7" name="Picture Placeholder 6" descr="A water flowing from a dam&#10;&#10;Description automatically generated">
            <a:extLst>
              <a:ext uri="{FF2B5EF4-FFF2-40B4-BE49-F238E27FC236}">
                <a16:creationId xmlns:a16="http://schemas.microsoft.com/office/drawing/2014/main" id="{3D92688A-5AE1-A637-59DA-10FD528DBE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0" r="182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81045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ctr"/>
          <a:lstStyle/>
          <a:p>
            <a:pPr marL="0" marR="0" algn="ctr">
              <a:lnSpc>
                <a:spcPct val="107000"/>
              </a:lnSpc>
              <a:spcBef>
                <a:spcPts val="800"/>
              </a:spcBef>
              <a:spcAft>
                <a:spcPts val="400"/>
              </a:spcAft>
            </a:pPr>
            <a:r>
              <a:rPr lang="en-US" sz="1800" b="1" kern="10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Feasibility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a. technical feasibility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Ensure that the proposed location can support the required infrastructure for the dam.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B. Financial feasibility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Calculate construction and maintenance costs and compare them with the expected return from electricity generation and water storage.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C. Environmental and social feasibility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Final assessment of the environmental and social impact and providing solutions to reduce potential negative impacts.</a:t>
            </a:r>
          </a:p>
        </p:txBody>
      </p:sp>
      <p:pic>
        <p:nvPicPr>
          <p:cNvPr id="7" name="Picture Placeholder 6" descr="A water flowing from a dam&#10;&#10;Description automatically generated">
            <a:extLst>
              <a:ext uri="{FF2B5EF4-FFF2-40B4-BE49-F238E27FC236}">
                <a16:creationId xmlns:a16="http://schemas.microsoft.com/office/drawing/2014/main" id="{9E66DD93-1ED2-DF7C-B8BB-BFABC301546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0" r="182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76116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/>
              <a:t>Providing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B2BAECB-35E2-4DD9-8B8C-22D215DD0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 descr="A waterfall with trees in the background&#10;&#10;Description automatically generated">
            <a:extLst>
              <a:ext uri="{FF2B5EF4-FFF2-40B4-BE49-F238E27FC236}">
                <a16:creationId xmlns:a16="http://schemas.microsoft.com/office/drawing/2014/main" id="{AAE4419A-723E-7A3A-898F-FA3D5EE78C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35" r="24433" b="-1"/>
          <a:stretch/>
        </p:blipFill>
        <p:spPr>
          <a:xfrm>
            <a:off x="6938682" y="10"/>
            <a:ext cx="5253320" cy="6857990"/>
          </a:xfrm>
          <a:custGeom>
            <a:avLst/>
            <a:gdLst/>
            <a:ahLst/>
            <a:cxnLst/>
            <a:rect l="l" t="t" r="r" b="b"/>
            <a:pathLst>
              <a:path w="5253320" h="6858000">
                <a:moveTo>
                  <a:pt x="722088" y="0"/>
                </a:moveTo>
                <a:lnTo>
                  <a:pt x="5253320" y="0"/>
                </a:lnTo>
                <a:lnTo>
                  <a:pt x="52533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467834"/>
            <a:ext cx="6132605" cy="17384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>
              <a:spcAft>
                <a:spcPts val="400"/>
              </a:spcAft>
            </a:pPr>
            <a:r>
              <a:rPr lang="en-US" sz="4400" b="1">
                <a:effectLst/>
              </a:rPr>
              <a:t>Providing recommendations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5528235" y="0"/>
            <a:ext cx="6663765" cy="99209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4902" y="2206255"/>
            <a:ext cx="5487146" cy="4118345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 b="1">
                <a:effectLst/>
              </a:rPr>
              <a:t>Based on the analysis:</a:t>
            </a:r>
            <a:endParaRPr lang="en-US" sz="1500">
              <a:effectLst/>
            </a:endParaRPr>
          </a:p>
          <a:p>
            <a:pPr marL="0" marR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>
                <a:effectLst/>
              </a:rPr>
              <a:t>I recommend building the high dam in Luxor because:</a:t>
            </a:r>
          </a:p>
          <a:p>
            <a:pPr marL="342900" marR="0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</a:rPr>
              <a:t>It will distribute and regulate the flow of river water to the New Valley area.</a:t>
            </a:r>
          </a:p>
          <a:p>
            <a:pPr marL="342900" marR="0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</a:rPr>
              <a:t>The New Valley area has a wide desert, and when the dam is built, it will lead to several benefits, such as:</a:t>
            </a:r>
          </a:p>
          <a:p>
            <a:pPr marL="342900" marR="0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</a:rPr>
              <a:t>Water storage: Dams can be used to store water useful for irrigation, industrial and civil uses.</a:t>
            </a:r>
          </a:p>
          <a:p>
            <a:pPr marL="342900" marR="0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</a:rPr>
              <a:t>Electrical power generation: Water flow from the dam can be used to generate electrical power, which contributes to meeting the energy needs of the region.</a:t>
            </a:r>
          </a:p>
          <a:p>
            <a:pPr marL="342900" marR="0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</a:rPr>
              <a:t>Economic development: Building dams can contribute to enhancing economic development in the region by supporting agriculture and industry and creating job opportunities.</a:t>
            </a:r>
          </a:p>
          <a:p>
            <a:pPr marL="342900" marR="0" lv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>
                <a:effectLst/>
              </a:rPr>
              <a:t>Improving the environment: Dams can be used to regulate water flow and improve the environment surrounding an area, such as creating new water spaces for wildlife and improving water availability for local communities.</a:t>
            </a:r>
          </a:p>
        </p:txBody>
      </p:sp>
    </p:spTree>
    <p:extLst>
      <p:ext uri="{BB962C8B-B14F-4D97-AF65-F5344CB8AC3E}">
        <p14:creationId xmlns:p14="http://schemas.microsoft.com/office/powerpoint/2010/main" val="338486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E105210-61FE-4E9D-9076-A5618FDA8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A725FE-A6E7-F82B-804C-1E76246A5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33400"/>
            <a:ext cx="6008914" cy="16834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Digital map</a:t>
            </a:r>
          </a:p>
        </p:txBody>
      </p:sp>
      <p:pic>
        <p:nvPicPr>
          <p:cNvPr id="8" name="Content Placeholder 7" descr="A map of egypt with different colors&#10;&#10;Description automatically generated">
            <a:extLst>
              <a:ext uri="{FF2B5EF4-FFF2-40B4-BE49-F238E27FC236}">
                <a16:creationId xmlns:a16="http://schemas.microsoft.com/office/drawing/2014/main" id="{C5353139-55CA-D4C6-462C-EFD674A2AA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768" y="1740310"/>
            <a:ext cx="5839049" cy="4736690"/>
          </a:xfr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C1DF613-CD5C-4D37-9F6C-843AFBBBD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0" y="5197929"/>
            <a:ext cx="2875207" cy="166007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B56F5D-A737-4E56-BCDD-0F992B89C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0" y="6033977"/>
            <a:ext cx="7151914" cy="8240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Placeholder 5" descr="A water flowing from a dam&#10;&#10;Description automatically generated">
            <a:extLst>
              <a:ext uri="{FF2B5EF4-FFF2-40B4-BE49-F238E27FC236}">
                <a16:creationId xmlns:a16="http://schemas.microsoft.com/office/drawing/2014/main" id="{A3FC98B2-66A1-A77E-3FA9-993F862E0D8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99" r="6296"/>
          <a:stretch/>
        </p:blipFill>
        <p:spPr>
          <a:xfrm>
            <a:off x="7963785" y="10"/>
            <a:ext cx="422821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59841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E62E91-3991-445A-ADE0-DB143B3932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20BE78-9FDF-401B-B412-3AA10EC5BEA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C180A77-4928-484F-9529-F716C85D6A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{B62A58BD-1500-4B3F-AA3F-C7A577AA1B76}tf22797433_win32</Template>
  <TotalTime>37</TotalTime>
  <Words>435</Words>
  <Application>Microsoft Office PowerPoint</Application>
  <PresentationFormat>Widescreen</PresentationFormat>
  <Paragraphs>50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Univers Condensed Light</vt:lpstr>
      <vt:lpstr>Walbaum Display Light</vt:lpstr>
      <vt:lpstr>AngleLinesVTI</vt:lpstr>
      <vt:lpstr>dam selection project by ahmed elzayat</vt:lpstr>
      <vt:lpstr>AGENDA</vt:lpstr>
      <vt:lpstr>Steps</vt:lpstr>
      <vt:lpstr>Collect basic data</vt:lpstr>
      <vt:lpstr>Analyze data using ArchMab software</vt:lpstr>
      <vt:lpstr>Feasibility assessment</vt:lpstr>
      <vt:lpstr>Providing recommendations</vt:lpstr>
      <vt:lpstr>Providing recommendations</vt:lpstr>
      <vt:lpstr>Digital map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dam selection project by ahmed elzayat</dc:title>
  <dc:creator>Ahmed Elzayat</dc:creator>
  <cp:lastModifiedBy>Ahmed Elzayat</cp:lastModifiedBy>
  <cp:revision>3</cp:revision>
  <dcterms:created xsi:type="dcterms:W3CDTF">2024-05-16T20:25:36Z</dcterms:created>
  <dcterms:modified xsi:type="dcterms:W3CDTF">2024-05-20T09:43:30Z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